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38" r:id="rId2"/>
    <p:sldId id="342" r:id="rId3"/>
    <p:sldId id="340" r:id="rId4"/>
    <p:sldId id="345" r:id="rId5"/>
    <p:sldId id="341" r:id="rId6"/>
    <p:sldId id="343" r:id="rId7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82563" autoAdjust="0"/>
  </p:normalViewPr>
  <p:slideViewPr>
    <p:cSldViewPr snapToGrid="0" snapToObjects="1">
      <p:cViewPr>
        <p:scale>
          <a:sx n="81" d="100"/>
          <a:sy n="81" d="100"/>
        </p:scale>
        <p:origin x="-336" y="424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16" y="224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满分标准线</c:v>
                </c:pt>
              </c:strCache>
            </c:strRef>
          </c:tx>
          <c:marker>
            <c:symbol val="none"/>
          </c:marker>
          <c:cat>
            <c:strRef>
              <c:f>工作表1!$A$2:$A$11</c:f>
              <c:strCache>
                <c:ptCount val="10"/>
                <c:pt idx="0">
                  <c:v>机构管理人员接受培训</c:v>
                </c:pt>
                <c:pt idx="1">
                  <c:v>研究团队人员接受培训</c:v>
                </c:pt>
                <c:pt idx="2">
                  <c:v>机构参与培训人员比例</c:v>
                </c:pt>
                <c:pt idx="3">
                  <c:v>培训制度</c:v>
                </c:pt>
                <c:pt idx="4">
                  <c:v>培训师资</c:v>
                </c:pt>
                <c:pt idx="5">
                  <c:v>培训经验</c:v>
                </c:pt>
                <c:pt idx="6">
                  <c:v>教学能力</c:v>
                </c:pt>
                <c:pt idx="7">
                  <c:v>全员培训</c:v>
                </c:pt>
                <c:pt idx="8">
                  <c:v>专业科室组织的培训</c:v>
                </c:pt>
                <c:pt idx="9">
                  <c:v>CRC的培训</c:v>
                </c:pt>
              </c:strCache>
            </c:strRef>
          </c:cat>
          <c:val>
            <c:numRef>
              <c:f>工作表1!$B$2:$B$11</c:f>
              <c:numCache>
                <c:formatCode>General</c:formatCode>
                <c:ptCount val="10"/>
                <c:pt idx="0">
                  <c:v>36.0</c:v>
                </c:pt>
                <c:pt idx="1">
                  <c:v>36.0</c:v>
                </c:pt>
                <c:pt idx="2">
                  <c:v>36.0</c:v>
                </c:pt>
                <c:pt idx="3">
                  <c:v>36.0</c:v>
                </c:pt>
                <c:pt idx="4">
                  <c:v>36.0</c:v>
                </c:pt>
                <c:pt idx="5">
                  <c:v>36.0</c:v>
                </c:pt>
                <c:pt idx="6">
                  <c:v>36.0</c:v>
                </c:pt>
                <c:pt idx="7">
                  <c:v>36.0</c:v>
                </c:pt>
                <c:pt idx="8">
                  <c:v>36.0</c:v>
                </c:pt>
                <c:pt idx="9">
                  <c:v>36.0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AD5-45C7-B2FA-41804DB46401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评估机构情况</c:v>
                </c:pt>
              </c:strCache>
            </c:strRef>
          </c:tx>
          <c:marker>
            <c:symbol val="none"/>
          </c:marker>
          <c:cat>
            <c:strRef>
              <c:f>工作表1!$A$2:$A$11</c:f>
              <c:strCache>
                <c:ptCount val="10"/>
                <c:pt idx="0">
                  <c:v>机构管理人员接受培训</c:v>
                </c:pt>
                <c:pt idx="1">
                  <c:v>研究团队人员接受培训</c:v>
                </c:pt>
                <c:pt idx="2">
                  <c:v>机构参与培训人员比例</c:v>
                </c:pt>
                <c:pt idx="3">
                  <c:v>培训制度</c:v>
                </c:pt>
                <c:pt idx="4">
                  <c:v>培训师资</c:v>
                </c:pt>
                <c:pt idx="5">
                  <c:v>培训经验</c:v>
                </c:pt>
                <c:pt idx="6">
                  <c:v>教学能力</c:v>
                </c:pt>
                <c:pt idx="7">
                  <c:v>全员培训</c:v>
                </c:pt>
                <c:pt idx="8">
                  <c:v>专业科室组织的培训</c:v>
                </c:pt>
                <c:pt idx="9">
                  <c:v>CRC的培训</c:v>
                </c:pt>
              </c:strCache>
            </c:strRef>
          </c:cat>
          <c:val>
            <c:numRef>
              <c:f>工作表1!$C$2:$C$11</c:f>
              <c:numCache>
                <c:formatCode>General</c:formatCode>
                <c:ptCount val="10"/>
                <c:pt idx="0">
                  <c:v>12.0</c:v>
                </c:pt>
                <c:pt idx="1">
                  <c:v>30.0</c:v>
                </c:pt>
                <c:pt idx="2">
                  <c:v>30.0</c:v>
                </c:pt>
                <c:pt idx="3">
                  <c:v>27.0</c:v>
                </c:pt>
                <c:pt idx="4">
                  <c:v>27.0</c:v>
                </c:pt>
                <c:pt idx="5">
                  <c:v>30.0</c:v>
                </c:pt>
                <c:pt idx="6">
                  <c:v>27.0</c:v>
                </c:pt>
                <c:pt idx="7">
                  <c:v>32.0</c:v>
                </c:pt>
                <c:pt idx="8">
                  <c:v>32.0</c:v>
                </c:pt>
                <c:pt idx="9">
                  <c:v>32.0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AD5-45C7-B2FA-41804DB46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1445464"/>
        <c:axId val="-2146648264"/>
      </c:radarChart>
      <c:catAx>
        <c:axId val="2111445464"/>
        <c:scaling>
          <c:orientation val="minMax"/>
        </c:scaling>
        <c:delete val="0"/>
        <c:axPos val="b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>
                <a:ea typeface="微软雅黑"/>
              </a:defRPr>
            </a:pPr>
            <a:endParaRPr lang="zh-CN"/>
          </a:p>
        </c:txPr>
        <c:crossAx val="-2146648264"/>
        <c:crosses val="autoZero"/>
        <c:auto val="1"/>
        <c:lblAlgn val="ctr"/>
        <c:lblOffset val="100"/>
        <c:noMultiLvlLbl val="0"/>
      </c:catAx>
      <c:valAx>
        <c:axId val="-2146648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1445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5025366976315"/>
          <c:y val="0.741653009053642"/>
          <c:w val="0.293249635169745"/>
          <c:h val="0.157538376850033"/>
        </c:manualLayout>
      </c:layout>
      <c:overlay val="0"/>
      <c:txPr>
        <a:bodyPr/>
        <a:lstStyle/>
        <a:p>
          <a:pPr>
            <a:defRPr>
              <a:ea typeface="微软雅黑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满分标准线</c:v>
                </c:pt>
              </c:strCache>
            </c:strRef>
          </c:tx>
          <c:marker>
            <c:symbol val="none"/>
          </c:marker>
          <c:cat>
            <c:strRef>
              <c:f>工作表1!$A$2:$A$11</c:f>
              <c:strCache>
                <c:ptCount val="10"/>
                <c:pt idx="0">
                  <c:v>机构管理人员接受培训</c:v>
                </c:pt>
                <c:pt idx="1">
                  <c:v>研究团队人员接受培训</c:v>
                </c:pt>
                <c:pt idx="2">
                  <c:v>机构参与培训人员比例</c:v>
                </c:pt>
                <c:pt idx="3">
                  <c:v>培训制度</c:v>
                </c:pt>
                <c:pt idx="4">
                  <c:v>培训师资</c:v>
                </c:pt>
                <c:pt idx="5">
                  <c:v>培训经验</c:v>
                </c:pt>
                <c:pt idx="6">
                  <c:v>教学能力</c:v>
                </c:pt>
                <c:pt idx="7">
                  <c:v>全员培训</c:v>
                </c:pt>
                <c:pt idx="8">
                  <c:v>专业科室组织的培训</c:v>
                </c:pt>
                <c:pt idx="9">
                  <c:v>CRC的培训</c:v>
                </c:pt>
              </c:strCache>
            </c:strRef>
          </c:cat>
          <c:val>
            <c:numRef>
              <c:f>工作表1!$B$2:$B$11</c:f>
              <c:numCache>
                <c:formatCode>General</c:formatCode>
                <c:ptCount val="10"/>
                <c:pt idx="0">
                  <c:v>36.0</c:v>
                </c:pt>
                <c:pt idx="1">
                  <c:v>36.0</c:v>
                </c:pt>
                <c:pt idx="2">
                  <c:v>36.0</c:v>
                </c:pt>
                <c:pt idx="3">
                  <c:v>36.0</c:v>
                </c:pt>
                <c:pt idx="4">
                  <c:v>36.0</c:v>
                </c:pt>
                <c:pt idx="5">
                  <c:v>36.0</c:v>
                </c:pt>
                <c:pt idx="6">
                  <c:v>36.0</c:v>
                </c:pt>
                <c:pt idx="7">
                  <c:v>36.0</c:v>
                </c:pt>
                <c:pt idx="8">
                  <c:v>36.0</c:v>
                </c:pt>
                <c:pt idx="9">
                  <c:v>36.0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AD5-45C7-B2FA-41804DB46401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评估机构情况</c:v>
                </c:pt>
              </c:strCache>
            </c:strRef>
          </c:tx>
          <c:marker>
            <c:symbol val="none"/>
          </c:marker>
          <c:cat>
            <c:strRef>
              <c:f>工作表1!$A$2:$A$11</c:f>
              <c:strCache>
                <c:ptCount val="10"/>
                <c:pt idx="0">
                  <c:v>机构管理人员接受培训</c:v>
                </c:pt>
                <c:pt idx="1">
                  <c:v>研究团队人员接受培训</c:v>
                </c:pt>
                <c:pt idx="2">
                  <c:v>机构参与培训人员比例</c:v>
                </c:pt>
                <c:pt idx="3">
                  <c:v>培训制度</c:v>
                </c:pt>
                <c:pt idx="4">
                  <c:v>培训师资</c:v>
                </c:pt>
                <c:pt idx="5">
                  <c:v>培训经验</c:v>
                </c:pt>
                <c:pt idx="6">
                  <c:v>教学能力</c:v>
                </c:pt>
                <c:pt idx="7">
                  <c:v>全员培训</c:v>
                </c:pt>
                <c:pt idx="8">
                  <c:v>专业科室组织的培训</c:v>
                </c:pt>
                <c:pt idx="9">
                  <c:v>CRC的培训</c:v>
                </c:pt>
              </c:strCache>
            </c:strRef>
          </c:cat>
          <c:val>
            <c:numRef>
              <c:f>工作表1!$C$2:$C$11</c:f>
              <c:numCache>
                <c:formatCode>General</c:formatCode>
                <c:ptCount val="10"/>
                <c:pt idx="0">
                  <c:v>12.0</c:v>
                </c:pt>
                <c:pt idx="1">
                  <c:v>30.0</c:v>
                </c:pt>
                <c:pt idx="2">
                  <c:v>30.0</c:v>
                </c:pt>
                <c:pt idx="3">
                  <c:v>27.0</c:v>
                </c:pt>
                <c:pt idx="4">
                  <c:v>27.0</c:v>
                </c:pt>
                <c:pt idx="5">
                  <c:v>30.0</c:v>
                </c:pt>
                <c:pt idx="6">
                  <c:v>27.0</c:v>
                </c:pt>
                <c:pt idx="7">
                  <c:v>32.0</c:v>
                </c:pt>
                <c:pt idx="8">
                  <c:v>32.0</c:v>
                </c:pt>
                <c:pt idx="9">
                  <c:v>32.0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AD5-45C7-B2FA-41804DB46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3788264"/>
        <c:axId val="-2143579944"/>
      </c:radarChart>
      <c:catAx>
        <c:axId val="-2143788264"/>
        <c:scaling>
          <c:orientation val="minMax"/>
        </c:scaling>
        <c:delete val="0"/>
        <c:axPos val="b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>
                <a:ea typeface="微软雅黑"/>
              </a:defRPr>
            </a:pPr>
            <a:endParaRPr lang="zh-CN"/>
          </a:p>
        </c:txPr>
        <c:crossAx val="-2143579944"/>
        <c:crosses val="autoZero"/>
        <c:auto val="1"/>
        <c:lblAlgn val="ctr"/>
        <c:lblOffset val="100"/>
        <c:noMultiLvlLbl val="0"/>
      </c:catAx>
      <c:valAx>
        <c:axId val="-2143579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37882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5025366976315"/>
          <c:y val="0.741653009053642"/>
          <c:w val="0.293249635169745"/>
          <c:h val="0.157538376850033"/>
        </c:manualLayout>
      </c:layout>
      <c:overlay val="0"/>
      <c:txPr>
        <a:bodyPr/>
        <a:lstStyle/>
        <a:p>
          <a:pPr>
            <a:defRPr>
              <a:ea typeface="微软雅黑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91F16-0244-494D-B100-6963A1D370EA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F98C7-EAF6-AF46-BBE3-89D4D69C413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9573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5F98C7-EAF6-AF46-BBE3-89D4D69C4134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72417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95669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28898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781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89973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880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98627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49966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3238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1100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1251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6712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9E2F9-18EC-4D47-89B4-87A5A390BB13}" type="datetimeFigureOut">
              <a:rPr kumimoji="1" lang="zh-CN" altLang="en-US" smtClean="0"/>
              <a:t>22/10/13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B6673-C97A-7145-8558-A30A729EBD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9722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85800" y="1632753"/>
            <a:ext cx="77724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40000"/>
              </a:lnSpc>
            </a:pPr>
            <a:r>
              <a:rPr lang="zh-CN" altLang="en-US" dirty="0">
                <a:latin typeface="微软雅黑"/>
                <a:ea typeface="微软雅黑"/>
                <a:cs typeface="微软雅黑"/>
              </a:rPr>
              <a:t>团体标准</a:t>
            </a:r>
            <a:r>
              <a:rPr lang="en-US" altLang="zh-CN" dirty="0">
                <a:latin typeface="微软雅黑"/>
                <a:ea typeface="微软雅黑"/>
                <a:cs typeface="微软雅黑"/>
              </a:rPr>
              <a:t/>
            </a:r>
            <a:br>
              <a:rPr lang="en-US" altLang="zh-CN" dirty="0">
                <a:latin typeface="微软雅黑"/>
                <a:ea typeface="微软雅黑"/>
                <a:cs typeface="微软雅黑"/>
              </a:rPr>
            </a:br>
            <a:r>
              <a:rPr lang="zh-CN" altLang="zh-CN" dirty="0">
                <a:latin typeface="微软雅黑"/>
                <a:ea typeface="微软雅黑"/>
                <a:cs typeface="微软雅黑"/>
              </a:rPr>
              <a:t>临床试验人员培训管理规范</a:t>
            </a:r>
            <a:endParaRPr kumimoji="1" lang="zh-CN" altLang="en-US" dirty="0"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371600" y="4109294"/>
            <a:ext cx="6400800" cy="1752600"/>
          </a:xfrm>
        </p:spPr>
        <p:txBody>
          <a:bodyPr/>
          <a:lstStyle/>
          <a:p>
            <a:r>
              <a:rPr kumimoji="1" lang="zh-CN" altLang="en-US" dirty="0" smtClean="0">
                <a:solidFill>
                  <a:srgbClr val="0000FF"/>
                </a:solidFill>
                <a:latin typeface="微软雅黑"/>
                <a:ea typeface="微软雅黑"/>
                <a:cs typeface="微软雅黑"/>
              </a:rPr>
              <a:t>附加条款雷达图制作</a:t>
            </a:r>
            <a:endParaRPr kumimoji="1" lang="en-US" altLang="zh-CN" dirty="0">
              <a:solidFill>
                <a:srgbClr val="0000FF"/>
              </a:solidFill>
              <a:latin typeface="微软雅黑"/>
              <a:ea typeface="微软雅黑"/>
              <a:cs typeface="微软雅黑"/>
            </a:endParaRPr>
          </a:p>
          <a:p>
            <a:endParaRPr kumimoji="1"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2482012" y="5961870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/>
                <a:ea typeface="微软雅黑"/>
                <a:cs typeface="微软雅黑"/>
              </a:rPr>
              <a:t>中关村玫泰药物临床试验技术创新联盟 </a:t>
            </a:r>
            <a:endParaRPr kumimoji="1" lang="zh-CN" altLang="en-US" dirty="0"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97397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en-US" dirty="0" smtClean="0">
                <a:latin typeface="微软雅黑"/>
                <a:ea typeface="微软雅黑"/>
                <a:cs typeface="微软雅黑"/>
              </a:rPr>
              <a:t>附加条款</a:t>
            </a: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一级</a:t>
            </a:r>
            <a:r>
              <a:rPr kumimoji="1" lang="zh-CN" altLang="en-US" dirty="0">
                <a:latin typeface="微软雅黑"/>
                <a:ea typeface="微软雅黑"/>
                <a:cs typeface="微软雅黑"/>
              </a:rPr>
              <a:t>、二级指标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dirty="0">
                <a:latin typeface="微软雅黑"/>
                <a:ea typeface="微软雅黑"/>
                <a:cs typeface="微软雅黑"/>
              </a:rPr>
              <a:t>  </a:t>
            </a:r>
            <a:endParaRPr kumimoji="1" lang="zh-CN" altLang="en-US" dirty="0">
              <a:latin typeface="微软雅黑"/>
              <a:ea typeface="微软雅黑"/>
              <a:cs typeface="微软雅黑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4800" y="1417638"/>
            <a:ext cx="3302000" cy="30353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61893" y="4804793"/>
            <a:ext cx="1980029" cy="1349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2800" dirty="0" smtClean="0">
                <a:latin typeface="微软雅黑"/>
                <a:ea typeface="微软雅黑"/>
                <a:cs typeface="微软雅黑"/>
              </a:rPr>
              <a:t>雷达图呈现</a:t>
            </a:r>
            <a:endParaRPr kumimoji="1" lang="en-US" altLang="zh-CN" sz="2800" dirty="0" smtClean="0">
              <a:latin typeface="微软雅黑"/>
              <a:ea typeface="微软雅黑"/>
              <a:cs typeface="微软雅黑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800" dirty="0" smtClean="0">
                <a:latin typeface="微软雅黑"/>
                <a:ea typeface="微软雅黑"/>
                <a:cs typeface="微软雅黑"/>
              </a:rPr>
              <a:t>二级指标</a:t>
            </a:r>
            <a:endParaRPr kumimoji="1" lang="zh-CN" altLang="en-US" sz="2800" dirty="0">
              <a:latin typeface="微软雅黑"/>
              <a:ea typeface="微软雅黑"/>
              <a:cs typeface="微软雅黑"/>
            </a:endParaRPr>
          </a:p>
        </p:txBody>
      </p:sp>
      <p:graphicFrame>
        <p:nvGraphicFramePr>
          <p:cNvPr id="6" name="表格 6">
            <a:extLst>
              <a:ext uri="{FF2B5EF4-FFF2-40B4-BE49-F238E27FC236}">
                <a16:creationId xmlns:a16="http://schemas.microsoft.com/office/drawing/2014/main" xmlns="" id="{AA4C476F-674B-8FEC-A805-9F42F09CDF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064462"/>
              </p:ext>
            </p:extLst>
          </p:nvPr>
        </p:nvGraphicFramePr>
        <p:xfrm>
          <a:off x="86497" y="1370090"/>
          <a:ext cx="5397017" cy="506283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68780">
                  <a:extLst>
                    <a:ext uri="{9D8B030D-6E8A-4147-A177-3AD203B41FA5}">
                      <a16:colId xmlns:a16="http://schemas.microsoft.com/office/drawing/2014/main" xmlns="" val="4110333158"/>
                    </a:ext>
                  </a:extLst>
                </a:gridCol>
                <a:gridCol w="1528237">
                  <a:extLst>
                    <a:ext uri="{9D8B030D-6E8A-4147-A177-3AD203B41FA5}">
                      <a16:colId xmlns:a16="http://schemas.microsoft.com/office/drawing/2014/main" xmlns="" val="1884473160"/>
                    </a:ext>
                  </a:extLst>
                </a:gridCol>
              </a:tblGrid>
              <a:tr h="363683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微软雅黑"/>
                          <a:ea typeface="微软雅黑"/>
                          <a:cs typeface="微软雅黑"/>
                        </a:rPr>
                        <a:t>一级指标、二级指标</a:t>
                      </a:r>
                      <a:endParaRPr lang="zh-CN" altLang="en-US" b="1" dirty="0">
                        <a:latin typeface="微软雅黑"/>
                        <a:ea typeface="微软雅黑"/>
                        <a:cs typeface="微软雅黑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微软雅黑"/>
                          <a:ea typeface="微软雅黑"/>
                          <a:cs typeface="微软雅黑"/>
                        </a:rPr>
                        <a:t>三级指标</a:t>
                      </a:r>
                      <a:endParaRPr lang="en-US" altLang="zh-CN" b="1" dirty="0" smtClean="0">
                        <a:latin typeface="微软雅黑"/>
                        <a:ea typeface="微软雅黑"/>
                        <a:cs typeface="微软雅黑"/>
                      </a:endParaRPr>
                    </a:p>
                    <a:p>
                      <a:pPr algn="ctr"/>
                      <a:r>
                        <a:rPr lang="zh-CN" altLang="en-US" b="1" dirty="0" smtClean="0">
                          <a:latin typeface="微软雅黑"/>
                          <a:ea typeface="微软雅黑"/>
                          <a:cs typeface="微软雅黑"/>
                        </a:rPr>
                        <a:t>条目数</a:t>
                      </a:r>
                      <a:endParaRPr lang="zh-CN" altLang="en-US" b="1" dirty="0">
                        <a:latin typeface="微软雅黑"/>
                        <a:ea typeface="微软雅黑"/>
                        <a:cs typeface="微软雅黑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194124109"/>
                  </a:ext>
                </a:extLst>
              </a:tr>
              <a:tr h="36368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800" b="1" dirty="0" smtClean="0">
                          <a:latin typeface="微软雅黑"/>
                          <a:ea typeface="微软雅黑"/>
                          <a:cs typeface="微软雅黑"/>
                        </a:rPr>
                        <a:t>机构人员接受培训情况 </a:t>
                      </a:r>
                      <a:r>
                        <a:rPr lang="zh-CN" altLang="en-US" sz="1800" b="1" dirty="0">
                          <a:latin typeface="微软雅黑"/>
                          <a:ea typeface="微软雅黑"/>
                          <a:cs typeface="微软雅黑"/>
                        </a:rPr>
                        <a:t>（</a:t>
                      </a:r>
                      <a:r>
                        <a:rPr lang="en-US" altLang="zh-CN" sz="1800" b="1" dirty="0">
                          <a:latin typeface="微软雅黑"/>
                          <a:ea typeface="微软雅黑"/>
                          <a:cs typeface="微软雅黑"/>
                        </a:rPr>
                        <a:t>30</a:t>
                      </a:r>
                      <a:r>
                        <a:rPr lang="zh-CN" altLang="en-US" sz="1800" b="1" dirty="0">
                          <a:latin typeface="微软雅黑"/>
                          <a:ea typeface="微软雅黑"/>
                          <a:cs typeface="微软雅黑"/>
                        </a:rPr>
                        <a:t>分）</a:t>
                      </a:r>
                      <a:endParaRPr lang="en-US" altLang="zh-CN" sz="1800" b="1" dirty="0">
                        <a:latin typeface="微软雅黑"/>
                        <a:ea typeface="微软雅黑"/>
                        <a:cs typeface="微软雅黑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928854880"/>
                  </a:ext>
                </a:extLst>
              </a:tr>
              <a:tr h="394455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</a:t>
                      </a:r>
                      <a:r>
                        <a:rPr lang="zh-CN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机构管理人员接受培训</a:t>
                      </a:r>
                      <a:r>
                        <a:rPr lang="zh-CN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要求</a:t>
                      </a:r>
                      <a:endParaRPr lang="zh-CN" altLang="en-US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30434154"/>
                  </a:ext>
                </a:extLst>
              </a:tr>
              <a:tr h="370703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</a:t>
                      </a:r>
                      <a:r>
                        <a:rPr lang="zh-CN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研究团队人员接受培训</a:t>
                      </a:r>
                      <a:r>
                        <a:rPr lang="zh-CN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要求</a:t>
                      </a:r>
                      <a:endParaRPr lang="zh-CN" altLang="en-US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88416695"/>
                  </a:ext>
                </a:extLst>
              </a:tr>
              <a:tr h="363683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</a:t>
                      </a:r>
                      <a:r>
                        <a:rPr lang="zh-CN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机构参与培训人员</a:t>
                      </a:r>
                      <a:r>
                        <a:rPr lang="zh-CN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比例</a:t>
                      </a:r>
                      <a:endParaRPr lang="zh-CN" altLang="en-US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83190780"/>
                  </a:ext>
                </a:extLst>
              </a:tr>
              <a:tr h="363683">
                <a:tc>
                  <a:txBody>
                    <a:bodyPr/>
                    <a:lstStyle/>
                    <a:p>
                      <a:r>
                        <a:rPr lang="zh-CN" altLang="zh-CN" sz="1800" b="1" dirty="0" smtClean="0">
                          <a:latin typeface="微软雅黑"/>
                          <a:ea typeface="微软雅黑"/>
                          <a:cs typeface="微软雅黑"/>
                        </a:rPr>
                        <a:t>机构组织实施培训</a:t>
                      </a:r>
                      <a:r>
                        <a:rPr lang="zh-CN" altLang="zh-CN" sz="1800" b="1" dirty="0">
                          <a:latin typeface="微软雅黑"/>
                          <a:ea typeface="微软雅黑"/>
                          <a:cs typeface="微软雅黑"/>
                        </a:rPr>
                        <a:t>的能力</a:t>
                      </a:r>
                      <a:r>
                        <a:rPr lang="zh-CN" altLang="en-US" sz="1800" b="1" dirty="0">
                          <a:latin typeface="微软雅黑"/>
                          <a:ea typeface="微软雅黑"/>
                          <a:cs typeface="微软雅黑"/>
                        </a:rPr>
                        <a:t>（</a:t>
                      </a:r>
                      <a:r>
                        <a:rPr lang="en-US" altLang="zh-CN" sz="1800" b="1" dirty="0">
                          <a:latin typeface="微软雅黑"/>
                          <a:ea typeface="微软雅黑"/>
                          <a:cs typeface="微软雅黑"/>
                        </a:rPr>
                        <a:t>70</a:t>
                      </a:r>
                      <a:r>
                        <a:rPr lang="zh-CN" altLang="en-US" sz="1800" b="1" dirty="0">
                          <a:latin typeface="微软雅黑"/>
                          <a:ea typeface="微软雅黑"/>
                          <a:cs typeface="微软雅黑"/>
                        </a:rPr>
                        <a:t>分）</a:t>
                      </a:r>
                      <a:endParaRPr lang="zh-CN" altLang="en-US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743145922"/>
                  </a:ext>
                </a:extLst>
              </a:tr>
              <a:tr h="363683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</a:t>
                      </a:r>
                      <a:r>
                        <a:rPr lang="zh-CN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机构组织实施培训</a:t>
                      </a:r>
                      <a:r>
                        <a:rPr lang="zh-CN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制度</a:t>
                      </a:r>
                      <a:endParaRPr lang="zh-CN" altLang="en-US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</a:t>
                      </a:r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74267107"/>
                  </a:ext>
                </a:extLst>
              </a:tr>
              <a:tr h="363683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</a:t>
                      </a:r>
                      <a:r>
                        <a:rPr lang="zh-CN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培训师资 </a:t>
                      </a:r>
                      <a:endParaRPr lang="zh-CN" altLang="en-US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12200733"/>
                  </a:ext>
                </a:extLst>
              </a:tr>
              <a:tr h="363683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</a:t>
                      </a:r>
                      <a:r>
                        <a:rPr lang="zh-CN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机构组织实施培训经验 </a:t>
                      </a:r>
                      <a:endParaRPr lang="zh-CN" altLang="en-US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09853723"/>
                  </a:ext>
                </a:extLst>
              </a:tr>
              <a:tr h="363683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</a:t>
                      </a:r>
                      <a:r>
                        <a:rPr lang="zh-CN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机构</a:t>
                      </a:r>
                      <a:r>
                        <a:rPr lang="zh-CN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的教学能力</a:t>
                      </a:r>
                      <a:endParaRPr lang="zh-CN" altLang="en-US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64608566"/>
                  </a:ext>
                </a:extLst>
              </a:tr>
              <a:tr h="363683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</a:t>
                      </a:r>
                      <a:r>
                        <a:rPr lang="zh-CN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机构组织全员培训情况 </a:t>
                      </a:r>
                      <a:endParaRPr lang="zh-CN" altLang="en-US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16290787"/>
                  </a:ext>
                </a:extLst>
              </a:tr>
              <a:tr h="363683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</a:t>
                      </a:r>
                      <a:r>
                        <a:rPr lang="zh-CN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专业科室组织</a:t>
                      </a:r>
                      <a:r>
                        <a:rPr lang="zh-CN" altLang="zh-CN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的培训 </a:t>
                      </a:r>
                      <a:endParaRPr lang="zh-CN" altLang="en-US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82734422"/>
                  </a:ext>
                </a:extLst>
              </a:tr>
              <a:tr h="363683">
                <a:tc>
                  <a:txBody>
                    <a:bodyPr/>
                    <a:lstStyle/>
                    <a:p>
                      <a:r>
                        <a:rPr lang="zh-CN" altLang="en-US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</a:t>
                      </a:r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  临床协调员</a:t>
                      </a:r>
                      <a:r>
                        <a:rPr lang="zh-CN" altLang="en-US" sz="18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微软雅黑"/>
                        </a:rPr>
                        <a:t>的培训</a:t>
                      </a:r>
                      <a:endParaRPr lang="zh-CN" altLang="en-US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21959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455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>
                <a:latin typeface="微软雅黑"/>
                <a:ea typeface="微软雅黑"/>
                <a:cs typeface="微软雅黑"/>
              </a:rPr>
              <a:t>XX</a:t>
            </a: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机构培训管理附加条款雷达图</a:t>
            </a:r>
            <a:endParaRPr kumimoji="1" lang="zh-CN" altLang="en-US" dirty="0">
              <a:latin typeface="微软雅黑"/>
              <a:ea typeface="微软雅黑"/>
              <a:cs typeface="微软雅黑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06191707"/>
              </p:ext>
            </p:extLst>
          </p:nvPr>
        </p:nvGraphicFramePr>
        <p:xfrm>
          <a:off x="660919" y="1417638"/>
          <a:ext cx="7362328" cy="4795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7324662" y="1879488"/>
            <a:ext cx="1705026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右上部分</a:t>
            </a:r>
            <a:r>
              <a:rPr kumimoji="1" lang="en-US" altLang="zh-CN" dirty="0" smtClean="0">
                <a:latin typeface="微软雅黑"/>
                <a:ea typeface="微软雅黑"/>
                <a:cs typeface="微软雅黑"/>
              </a:rPr>
              <a:t>3</a:t>
            </a: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项为</a:t>
            </a:r>
            <a:endParaRPr kumimoji="1" lang="en-US" altLang="zh-CN" dirty="0" smtClean="0">
              <a:latin typeface="微软雅黑"/>
              <a:ea typeface="微软雅黑"/>
              <a:cs typeface="微软雅黑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机构人员</a:t>
            </a:r>
            <a:endParaRPr kumimoji="1" lang="en-US" altLang="zh-CN" dirty="0" smtClean="0">
              <a:latin typeface="微软雅黑"/>
              <a:ea typeface="微软雅黑"/>
              <a:cs typeface="微软雅黑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接受培训情况</a:t>
            </a:r>
            <a:endParaRPr kumimoji="1" lang="zh-CN" altLang="en-US" dirty="0">
              <a:latin typeface="微软雅黑"/>
              <a:ea typeface="微软雅黑"/>
              <a:cs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88224" y="1828158"/>
            <a:ext cx="804116" cy="1441329"/>
          </a:xfrm>
          <a:prstGeom prst="rightBrace">
            <a:avLst>
              <a:gd name="adj1" fmla="val 8333"/>
              <a:gd name="adj2" fmla="val 3427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636434" y="1250845"/>
            <a:ext cx="2712897" cy="2597910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13000"/>
                </a:schemeClr>
              </a:gs>
              <a:gs pos="35000">
                <a:schemeClr val="accent6">
                  <a:tint val="37000"/>
                  <a:satMod val="300000"/>
                  <a:alpha val="13000"/>
                </a:schemeClr>
              </a:gs>
              <a:gs pos="100000">
                <a:schemeClr val="accent6">
                  <a:tint val="15000"/>
                  <a:satMod val="350000"/>
                  <a:alpha val="13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06503" y="5353109"/>
            <a:ext cx="2031325" cy="131574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其余部分为</a:t>
            </a:r>
            <a:endParaRPr kumimoji="1" lang="en-US" altLang="zh-CN" dirty="0" smtClean="0">
              <a:latin typeface="微软雅黑"/>
              <a:ea typeface="微软雅黑"/>
              <a:cs typeface="微软雅黑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机构人员</a:t>
            </a:r>
            <a:endParaRPr kumimoji="1" lang="en-US" altLang="zh-CN" dirty="0" smtClean="0">
              <a:latin typeface="微软雅黑"/>
              <a:ea typeface="微软雅黑"/>
              <a:cs typeface="微软雅黑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组织实施培训能力</a:t>
            </a:r>
            <a:endParaRPr kumimoji="1" lang="zh-CN" altLang="en-US" dirty="0"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18671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CN" sz="3600" dirty="0">
                <a:latin typeface="微软雅黑"/>
                <a:ea typeface="微软雅黑"/>
                <a:cs typeface="微软雅黑"/>
              </a:rPr>
              <a:t>XX</a:t>
            </a:r>
            <a:r>
              <a:rPr kumimoji="1" lang="zh-CN" altLang="en-US" sz="3600" dirty="0" smtClean="0">
                <a:latin typeface="微软雅黑"/>
                <a:ea typeface="微软雅黑"/>
                <a:cs typeface="微软雅黑"/>
              </a:rPr>
              <a:t>机构培训管理附加条款</a:t>
            </a:r>
            <a:r>
              <a:rPr kumimoji="1" lang="en-US" altLang="en-US" sz="3600" dirty="0" smtClean="0">
                <a:latin typeface="微软雅黑"/>
                <a:ea typeface="微软雅黑"/>
                <a:cs typeface="微软雅黑"/>
              </a:rPr>
              <a:t>雷达图制作模板</a:t>
            </a:r>
            <a:endParaRPr kumimoji="1" lang="zh-CN" altLang="en-US" sz="3600" dirty="0">
              <a:latin typeface="微软雅黑"/>
              <a:ea typeface="微软雅黑"/>
              <a:cs typeface="微软雅黑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453080360"/>
              </p:ext>
            </p:extLst>
          </p:nvPr>
        </p:nvGraphicFramePr>
        <p:xfrm>
          <a:off x="660918" y="1417638"/>
          <a:ext cx="8025881" cy="4795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3543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BB937F8-7066-E7A8-EE29-3C913697C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/>
                <a:ea typeface="微软雅黑"/>
                <a:cs typeface="微软雅黑"/>
              </a:rPr>
              <a:t>制作方法</a:t>
            </a:r>
            <a:endParaRPr lang="zh-CN" altLang="en-US" dirty="0">
              <a:latin typeface="微软雅黑"/>
              <a:ea typeface="微软雅黑"/>
              <a:cs typeface="微软雅黑"/>
            </a:endParaRP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722B3D7E-C9A5-F88D-37A2-B9D4CA5E20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772816"/>
            <a:ext cx="8686800" cy="3618142"/>
          </a:xfrm>
        </p:spPr>
      </p:pic>
      <p:sp>
        <p:nvSpPr>
          <p:cNvPr id="3" name="文本框 2"/>
          <p:cNvSpPr txBox="1"/>
          <p:nvPr/>
        </p:nvSpPr>
        <p:spPr>
          <a:xfrm>
            <a:off x="1596953" y="5657669"/>
            <a:ext cx="5845471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5.</a:t>
            </a:r>
            <a:r>
              <a:rPr kumimoji="1" lang="zh-CN" altLang="en-US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关闭</a:t>
            </a:r>
            <a:r>
              <a:rPr kumimoji="1" lang="en-US" altLang="zh-CN" dirty="0" err="1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exel</a:t>
            </a:r>
            <a:r>
              <a:rPr kumimoji="1" lang="zh-CN" altLang="en-US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编辑界面，回到</a:t>
            </a:r>
            <a:r>
              <a:rPr kumimoji="1" lang="en-US" altLang="zh-CN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PPT</a:t>
            </a:r>
            <a:r>
              <a:rPr kumimoji="1" lang="zh-CN" altLang="en-US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界面，得到相应的雷达图</a:t>
            </a:r>
            <a:endParaRPr kumimoji="1" lang="en-US" altLang="zh-CN" dirty="0" smtClean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kumimoji="1" lang="en-US" altLang="zh-CN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6.</a:t>
            </a:r>
            <a:r>
              <a:rPr kumimoji="1" lang="zh-CN" altLang="en-US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结果以截图形式呈现在评估报告中</a:t>
            </a:r>
            <a:endParaRPr kumimoji="1" lang="zh-CN" altLang="en-US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84350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如有任何疑问或建议</a:t>
            </a:r>
            <a:endParaRPr kumimoji="1"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zh-CN" dirty="0" smtClean="0">
              <a:latin typeface="微软雅黑"/>
              <a:ea typeface="微软雅黑"/>
              <a:cs typeface="微软雅黑"/>
            </a:endParaRPr>
          </a:p>
          <a:p>
            <a:pPr marL="0" indent="0">
              <a:buNone/>
            </a:pPr>
            <a:endParaRPr kumimoji="1" lang="en-US" altLang="zh-CN" dirty="0">
              <a:latin typeface="微软雅黑"/>
              <a:ea typeface="微软雅黑"/>
              <a:cs typeface="微软雅黑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请联系项目组</a:t>
            </a:r>
            <a:endParaRPr kumimoji="1" lang="en-US" altLang="zh-CN" dirty="0" smtClean="0">
              <a:latin typeface="微软雅黑"/>
              <a:ea typeface="微软雅黑"/>
              <a:cs typeface="微软雅黑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联</a:t>
            </a: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系</a:t>
            </a: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人</a:t>
            </a: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：</a:t>
            </a:r>
            <a:r>
              <a:rPr kumimoji="1" lang="zh-CN" altLang="en-US" dirty="0" smtClean="0">
                <a:latin typeface="微软雅黑"/>
                <a:ea typeface="微软雅黑"/>
                <a:cs typeface="微软雅黑"/>
              </a:rPr>
              <a:t>胡昌清</a:t>
            </a:r>
            <a:endParaRPr kumimoji="1" lang="en-US" altLang="zh-CN" dirty="0" smtClean="0">
              <a:latin typeface="微软雅黑"/>
              <a:ea typeface="微软雅黑"/>
              <a:cs typeface="微软雅黑"/>
            </a:endParaRPr>
          </a:p>
          <a:p>
            <a:pPr marL="0" indent="0">
              <a:lnSpc>
                <a:spcPct val="140000"/>
              </a:lnSpc>
              <a:buNone/>
            </a:pPr>
            <a:r>
              <a:rPr kumimoji="1" lang="en-US" altLang="zh-CN" dirty="0" smtClean="0">
                <a:latin typeface="微软雅黑"/>
                <a:ea typeface="微软雅黑"/>
                <a:cs typeface="微软雅黑"/>
              </a:rPr>
              <a:t>coannhu@126.com</a:t>
            </a:r>
            <a:endParaRPr kumimoji="1" lang="zh-CN" altLang="en-US" dirty="0">
              <a:latin typeface="微软雅黑"/>
              <a:ea typeface="微软雅黑"/>
              <a:cs typeface="微软雅黑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287" y="2805238"/>
            <a:ext cx="349250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338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5793</TotalTime>
  <Words>126</Words>
  <Application>Microsoft Macintosh PowerPoint</Application>
  <PresentationFormat>全屏显示(4:3)</PresentationFormat>
  <Paragraphs>50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团体标准 临床试验人员培训管理规范</vt:lpstr>
      <vt:lpstr>附加条款一级、二级指标</vt:lpstr>
      <vt:lpstr>XX机构培训管理附加条款雷达图</vt:lpstr>
      <vt:lpstr>XX机构培训管理附加条款雷达图制作模板</vt:lpstr>
      <vt:lpstr>制作方法</vt:lpstr>
      <vt:lpstr>如有任何疑问或建议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加分项-完全同意</dc:title>
  <dc:creator>L&amp;A</dc:creator>
  <cp:lastModifiedBy>L&amp;A</cp:lastModifiedBy>
  <cp:revision>51</cp:revision>
  <dcterms:created xsi:type="dcterms:W3CDTF">2022-08-25T13:02:45Z</dcterms:created>
  <dcterms:modified xsi:type="dcterms:W3CDTF">2022-10-12T16:14:26Z</dcterms:modified>
</cp:coreProperties>
</file>